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1" r:id="rId2"/>
    <p:sldId id="292" r:id="rId3"/>
    <p:sldId id="293" r:id="rId4"/>
    <p:sldId id="294" r:id="rId5"/>
    <p:sldId id="295" r:id="rId6"/>
    <p:sldId id="296" r:id="rId7"/>
    <p:sldId id="297" r:id="rId8"/>
    <p:sldId id="298" r:id="rId9"/>
    <p:sldId id="299" r:id="rId10"/>
    <p:sldId id="300" r:id="rId11"/>
    <p:sldId id="301" r:id="rId12"/>
    <p:sldId id="302" r:id="rId13"/>
    <p:sldId id="290"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2" r:id="rId29"/>
    <p:sldId id="273" r:id="rId30"/>
    <p:sldId id="274" r:id="rId31"/>
    <p:sldId id="342" r:id="rId32"/>
    <p:sldId id="346" r:id="rId33"/>
    <p:sldId id="343" r:id="rId34"/>
    <p:sldId id="344" r:id="rId35"/>
    <p:sldId id="345" r:id="rId36"/>
    <p:sldId id="347" r:id="rId37"/>
    <p:sldId id="348" r:id="rId38"/>
    <p:sldId id="349" r:id="rId39"/>
    <p:sldId id="350" r:id="rId40"/>
    <p:sldId id="278" r:id="rId41"/>
    <p:sldId id="279" r:id="rId42"/>
    <p:sldId id="280" r:id="rId43"/>
    <p:sldId id="275" r:id="rId44"/>
    <p:sldId id="276" r:id="rId45"/>
    <p:sldId id="277" r:id="rId46"/>
    <p:sldId id="282" r:id="rId47"/>
    <p:sldId id="283" r:id="rId48"/>
    <p:sldId id="284" r:id="rId49"/>
    <p:sldId id="285" r:id="rId50"/>
    <p:sldId id="286" r:id="rId51"/>
    <p:sldId id="287" r:id="rId52"/>
    <p:sldId id="288" r:id="rId53"/>
    <p:sldId id="303" r:id="rId54"/>
    <p:sldId id="322" r:id="rId55"/>
    <p:sldId id="323" r:id="rId56"/>
    <p:sldId id="324" r:id="rId57"/>
    <p:sldId id="325" r:id="rId58"/>
    <p:sldId id="326" r:id="rId59"/>
    <p:sldId id="327" r:id="rId60"/>
    <p:sldId id="328" r:id="rId61"/>
    <p:sldId id="329" r:id="rId62"/>
    <p:sldId id="330" r:id="rId63"/>
    <p:sldId id="331" r:id="rId64"/>
    <p:sldId id="332" r:id="rId65"/>
    <p:sldId id="333" r:id="rId66"/>
    <p:sldId id="334" r:id="rId67"/>
    <p:sldId id="335" r:id="rId68"/>
    <p:sldId id="336" r:id="rId69"/>
    <p:sldId id="337" r:id="rId70"/>
    <p:sldId id="341" r:id="rId71"/>
    <p:sldId id="338" r:id="rId72"/>
    <p:sldId id="339" r:id="rId73"/>
    <p:sldId id="304" r:id="rId74"/>
    <p:sldId id="305" r:id="rId75"/>
    <p:sldId id="306" r:id="rId76"/>
    <p:sldId id="307" r:id="rId77"/>
    <p:sldId id="308" r:id="rId78"/>
    <p:sldId id="309" r:id="rId79"/>
    <p:sldId id="310" r:id="rId80"/>
    <p:sldId id="311" r:id="rId81"/>
    <p:sldId id="312" r:id="rId82"/>
    <p:sldId id="313" r:id="rId83"/>
    <p:sldId id="314" r:id="rId84"/>
    <p:sldId id="315" r:id="rId85"/>
    <p:sldId id="316" r:id="rId86"/>
    <p:sldId id="317" r:id="rId87"/>
    <p:sldId id="318" r:id="rId88"/>
    <p:sldId id="319" r:id="rId89"/>
    <p:sldId id="320" r:id="rId90"/>
    <p:sldId id="321" r:id="rId9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5" d="100"/>
          <a:sy n="85" d="100"/>
        </p:scale>
        <p:origin x="-1122" y="-9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381000" y="838200"/>
            <a:ext cx="8077200" cy="2963687"/>
          </a:xfrm>
          <a:prstGeom prst="rect">
            <a:avLst/>
          </a:prstGeom>
          <a:noFill/>
          <a:ln w="9525">
            <a:noFill/>
            <a:miter lim="800000"/>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133350" y="1114425"/>
            <a:ext cx="8877300" cy="4629150"/>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309563" y="914400"/>
            <a:ext cx="8524875" cy="3800475"/>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457200" y="990600"/>
            <a:ext cx="8369060" cy="4295775"/>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990600" y="1524000"/>
            <a:ext cx="7172325" cy="1457325"/>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228600" y="609600"/>
            <a:ext cx="8691938" cy="5000625"/>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152400" y="457200"/>
            <a:ext cx="8754160" cy="5205412"/>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305137" y="1276350"/>
            <a:ext cx="8457863" cy="3295650"/>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314520" y="1090613"/>
            <a:ext cx="8448480" cy="3862387"/>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533400" y="457199"/>
            <a:ext cx="6400800" cy="549812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152400" y="381000"/>
            <a:ext cx="8765362" cy="48910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304800" y="685800"/>
            <a:ext cx="8557323" cy="5114925"/>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152400" y="609600"/>
            <a:ext cx="8743256" cy="4029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srcRect/>
          <a:stretch>
            <a:fillRect/>
          </a:stretch>
        </p:blipFill>
        <p:spPr bwMode="auto">
          <a:xfrm>
            <a:off x="96057" y="762000"/>
            <a:ext cx="8895543" cy="34623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srcRect/>
          <a:stretch>
            <a:fillRect/>
          </a:stretch>
        </p:blipFill>
        <p:spPr bwMode="auto">
          <a:xfrm>
            <a:off x="192136" y="323850"/>
            <a:ext cx="8723264" cy="5924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srcRect/>
          <a:stretch>
            <a:fillRect/>
          </a:stretch>
        </p:blipFill>
        <p:spPr bwMode="auto">
          <a:xfrm>
            <a:off x="228600" y="371475"/>
            <a:ext cx="8667750" cy="582081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srcRect/>
          <a:stretch>
            <a:fillRect/>
          </a:stretch>
        </p:blipFill>
        <p:spPr bwMode="auto">
          <a:xfrm>
            <a:off x="228600" y="357189"/>
            <a:ext cx="8610600" cy="470664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srcRect/>
          <a:stretch>
            <a:fillRect/>
          </a:stretch>
        </p:blipFill>
        <p:spPr bwMode="auto">
          <a:xfrm>
            <a:off x="77143" y="352425"/>
            <a:ext cx="8990657" cy="4905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304800" y="509589"/>
            <a:ext cx="8505117" cy="4748211"/>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381000" y="457200"/>
            <a:ext cx="8295541" cy="4757737"/>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152400" y="457200"/>
            <a:ext cx="8821749" cy="5053012"/>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152993" y="252413"/>
            <a:ext cx="8838607" cy="5157787"/>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85725" y="576263"/>
            <a:ext cx="8972550" cy="5705475"/>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272963" y="314325"/>
            <a:ext cx="8642437" cy="5019675"/>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partha.banerjee\Desktop\Untitled.jpg"/>
          <p:cNvPicPr>
            <a:picLocks noChangeAspect="1" noChangeArrowheads="1"/>
          </p:cNvPicPr>
          <p:nvPr/>
        </p:nvPicPr>
        <p:blipFill>
          <a:blip r:embed="rId2" cstate="print"/>
          <a:srcRect/>
          <a:stretch>
            <a:fillRect/>
          </a:stretch>
        </p:blipFill>
        <p:spPr bwMode="auto">
          <a:xfrm>
            <a:off x="1485900" y="228600"/>
            <a:ext cx="6172200" cy="6400800"/>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335846"/>
            <a:ext cx="8686800" cy="4801314"/>
          </a:xfrm>
          <a:prstGeom prst="rect">
            <a:avLst/>
          </a:prstGeom>
        </p:spPr>
        <p:txBody>
          <a:bodyPr wrap="square">
            <a:spAutoFit/>
          </a:bodyPr>
          <a:lstStyle/>
          <a:p>
            <a:pPr algn="just">
              <a:buFont typeface="Wingdings" pitchFamily="2" charset="2"/>
              <a:buChar char="Ø"/>
            </a:pPr>
            <a:r>
              <a:rPr lang="en-US" dirty="0" smtClean="0"/>
              <a:t>Let us now understand the mechanism of Bayesian Networks and their advantages with the help of a simple example. In this example, let us imagine that we are given the task of modeling a student’s marks (</a:t>
            </a:r>
            <a:r>
              <a:rPr lang="en-US" b="1" i="1" dirty="0" smtClean="0"/>
              <a:t>m</a:t>
            </a:r>
            <a:r>
              <a:rPr lang="en-US" dirty="0" smtClean="0"/>
              <a:t>) for an exam he has just given. </a:t>
            </a:r>
          </a:p>
          <a:p>
            <a:pPr algn="just">
              <a:buFont typeface="Wingdings" pitchFamily="2" charset="2"/>
              <a:buChar char="Ø"/>
            </a:pPr>
            <a:endParaRPr lang="en-US" dirty="0" smtClean="0"/>
          </a:p>
          <a:p>
            <a:pPr algn="just">
              <a:buFont typeface="Wingdings" pitchFamily="2" charset="2"/>
              <a:buChar char="Ø"/>
            </a:pPr>
            <a:r>
              <a:rPr lang="en-US" dirty="0" smtClean="0"/>
              <a:t>From the given Bayesian Network Graph below, we see that the marks depend upon two other variables. They are,</a:t>
            </a:r>
          </a:p>
          <a:p>
            <a:pPr algn="just">
              <a:buFont typeface="Wingdings" pitchFamily="2" charset="2"/>
              <a:buChar char="Ø"/>
            </a:pPr>
            <a:endParaRPr lang="en-US" dirty="0" smtClean="0"/>
          </a:p>
          <a:p>
            <a:pPr algn="just">
              <a:buFont typeface="Wingdings" pitchFamily="2" charset="2"/>
              <a:buChar char="Ø"/>
            </a:pPr>
            <a:r>
              <a:rPr lang="en-US" dirty="0" smtClean="0"/>
              <a:t>Exam Level (</a:t>
            </a:r>
            <a:r>
              <a:rPr lang="en-US" b="1" i="1" dirty="0" smtClean="0"/>
              <a:t>e</a:t>
            </a:r>
            <a:r>
              <a:rPr lang="en-US" dirty="0" smtClean="0"/>
              <a:t>)– This discrete variable denotes the difficulty of the exam and has two values (0 for easy and 1 for difficult)</a:t>
            </a:r>
          </a:p>
          <a:p>
            <a:pPr algn="just">
              <a:buFont typeface="Wingdings" pitchFamily="2" charset="2"/>
              <a:buChar char="Ø"/>
            </a:pPr>
            <a:endParaRPr lang="en-US" dirty="0" smtClean="0"/>
          </a:p>
          <a:p>
            <a:pPr algn="just">
              <a:buFont typeface="Wingdings" pitchFamily="2" charset="2"/>
              <a:buChar char="Ø"/>
            </a:pPr>
            <a:r>
              <a:rPr lang="en-US" dirty="0" smtClean="0"/>
              <a:t>IQ Level (</a:t>
            </a:r>
            <a:r>
              <a:rPr lang="en-US" b="1" i="1" dirty="0" err="1" smtClean="0"/>
              <a:t>i</a:t>
            </a:r>
            <a:r>
              <a:rPr lang="en-US" dirty="0" smtClean="0"/>
              <a:t>) – This represents the Intelligence Quotient level of the student and is also discrete in nature having two values (0 for low and 1 for high)</a:t>
            </a:r>
          </a:p>
          <a:p>
            <a:pPr algn="just">
              <a:buFont typeface="Wingdings" pitchFamily="2" charset="2"/>
              <a:buChar char="Ø"/>
            </a:pPr>
            <a:endParaRPr lang="en-US" dirty="0" smtClean="0"/>
          </a:p>
          <a:p>
            <a:pPr algn="just">
              <a:buFont typeface="Wingdings" pitchFamily="2" charset="2"/>
              <a:buChar char="Ø"/>
            </a:pPr>
            <a:r>
              <a:rPr lang="en-US" dirty="0" smtClean="0"/>
              <a:t>Additionally, the IQ level of the student also leads us to another variable, which is the Aptitude Score of the student (</a:t>
            </a:r>
            <a:r>
              <a:rPr lang="en-US" b="1" i="1" dirty="0" smtClean="0"/>
              <a:t>s</a:t>
            </a:r>
            <a:r>
              <a:rPr lang="en-US" dirty="0" smtClean="0"/>
              <a:t>). Now, with marks the student has scored, he can secure admission to a particular university. The probability distribution for getting admitted (</a:t>
            </a:r>
            <a:r>
              <a:rPr lang="en-US" b="1" i="1" dirty="0" smtClean="0"/>
              <a:t>a</a:t>
            </a:r>
            <a:r>
              <a:rPr lang="en-US" dirty="0" smtClean="0"/>
              <a:t>) to a university is also given below.</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artha.banerjee\Desktop\j2.png"/>
          <p:cNvPicPr>
            <a:picLocks noChangeAspect="1" noChangeArrowheads="1"/>
          </p:cNvPicPr>
          <p:nvPr/>
        </p:nvPicPr>
        <p:blipFill>
          <a:blip r:embed="rId2" cstate="print"/>
          <a:srcRect/>
          <a:stretch>
            <a:fillRect/>
          </a:stretch>
        </p:blipFill>
        <p:spPr bwMode="auto">
          <a:xfrm>
            <a:off x="381000" y="304800"/>
            <a:ext cx="8539721" cy="5715000"/>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474345"/>
            <a:ext cx="8610600" cy="4801314"/>
          </a:xfrm>
          <a:prstGeom prst="rect">
            <a:avLst/>
          </a:prstGeom>
        </p:spPr>
        <p:txBody>
          <a:bodyPr wrap="square">
            <a:spAutoFit/>
          </a:bodyPr>
          <a:lstStyle/>
          <a:p>
            <a:pPr>
              <a:buFont typeface="Wingdings" pitchFamily="2" charset="2"/>
              <a:buChar char="Ø"/>
            </a:pPr>
            <a:r>
              <a:rPr lang="en-US" dirty="0" smtClean="0"/>
              <a:t>In the above graph, we see several tables representing the probability distribution values of the given 5 variables. These tables are called the Conditional Probabilities Table or CPT. There are a few properties of the CPT given below –</a:t>
            </a:r>
          </a:p>
          <a:p>
            <a:pPr>
              <a:buFont typeface="Wingdings" pitchFamily="2" charset="2"/>
              <a:buChar char="Ø"/>
            </a:pPr>
            <a:endParaRPr lang="en-US" dirty="0" smtClean="0"/>
          </a:p>
          <a:p>
            <a:pPr>
              <a:buFont typeface="Wingdings" pitchFamily="2" charset="2"/>
              <a:buChar char="Ø"/>
            </a:pPr>
            <a:r>
              <a:rPr lang="en-US" dirty="0" smtClean="0"/>
              <a:t>The sum of the CPT values in each row must be equal to 1 because all the possible cases for a particular variable are exhaustive (representing all possibilities).</a:t>
            </a:r>
          </a:p>
          <a:p>
            <a:pPr>
              <a:buFont typeface="Wingdings" pitchFamily="2" charset="2"/>
              <a:buChar char="Ø"/>
            </a:pPr>
            <a:r>
              <a:rPr lang="en-US" dirty="0" smtClean="0"/>
              <a:t>If a variable that is Boolean in nature has k Boolean parents, then in the CPT it has 2K probability values.</a:t>
            </a:r>
          </a:p>
          <a:p>
            <a:pPr>
              <a:buFont typeface="Wingdings" pitchFamily="2" charset="2"/>
              <a:buChar char="Ø"/>
            </a:pPr>
            <a:endParaRPr lang="en-US" dirty="0" smtClean="0"/>
          </a:p>
          <a:p>
            <a:pPr>
              <a:buFont typeface="Wingdings" pitchFamily="2" charset="2"/>
              <a:buChar char="Ø"/>
            </a:pPr>
            <a:r>
              <a:rPr lang="en-US" dirty="0" smtClean="0"/>
              <a:t>Coming back to our problem, let us first list all the possible events that are occurring in the above-given table.</a:t>
            </a:r>
          </a:p>
          <a:p>
            <a:endParaRPr lang="en-US" dirty="0" smtClean="0"/>
          </a:p>
          <a:p>
            <a:pPr marL="342900" indent="-342900">
              <a:buFont typeface="+mj-lt"/>
              <a:buAutoNum type="arabicPeriod"/>
            </a:pPr>
            <a:r>
              <a:rPr lang="en-US" dirty="0" smtClean="0"/>
              <a:t>Exam Level (e)</a:t>
            </a:r>
          </a:p>
          <a:p>
            <a:pPr marL="342900" indent="-342900">
              <a:buFont typeface="+mj-lt"/>
              <a:buAutoNum type="arabicPeriod"/>
            </a:pPr>
            <a:r>
              <a:rPr lang="en-US" dirty="0" smtClean="0"/>
              <a:t>IQ Level (</a:t>
            </a:r>
            <a:r>
              <a:rPr lang="en-US" dirty="0" err="1" smtClean="0"/>
              <a:t>i</a:t>
            </a:r>
            <a:r>
              <a:rPr lang="en-US" dirty="0" smtClean="0"/>
              <a:t>)</a:t>
            </a:r>
          </a:p>
          <a:p>
            <a:pPr marL="342900" indent="-342900">
              <a:buFont typeface="+mj-lt"/>
              <a:buAutoNum type="arabicPeriod"/>
            </a:pPr>
            <a:r>
              <a:rPr lang="en-US" dirty="0" smtClean="0"/>
              <a:t>Aptitude Score (s)</a:t>
            </a:r>
          </a:p>
          <a:p>
            <a:pPr marL="342900" indent="-342900">
              <a:buFont typeface="+mj-lt"/>
              <a:buAutoNum type="arabicPeriod"/>
            </a:pPr>
            <a:r>
              <a:rPr lang="en-US" dirty="0" smtClean="0"/>
              <a:t>Marks (m)</a:t>
            </a:r>
          </a:p>
          <a:p>
            <a:pPr marL="342900" indent="-342900">
              <a:buFont typeface="+mj-lt"/>
              <a:buAutoNum type="arabicPeriod"/>
            </a:pPr>
            <a:r>
              <a:rPr lang="en-US" dirty="0" smtClean="0"/>
              <a:t>Admission (a)</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335846"/>
            <a:ext cx="8534400" cy="5909310"/>
          </a:xfrm>
          <a:prstGeom prst="rect">
            <a:avLst/>
          </a:prstGeom>
        </p:spPr>
        <p:txBody>
          <a:bodyPr wrap="square">
            <a:spAutoFit/>
          </a:bodyPr>
          <a:lstStyle/>
          <a:p>
            <a:pPr>
              <a:buFont typeface="Wingdings" pitchFamily="2" charset="2"/>
              <a:buChar char="Ø"/>
            </a:pPr>
            <a:r>
              <a:rPr lang="en-US" dirty="0" smtClean="0"/>
              <a:t>These five variables are represented in the form of a Directed Acyclic Graph (DAG) in a Bayesian Network format with their Conditional Probability tables. Now, to calculate the Joint Probability Distribution of the 5 variables the formula is given by,</a:t>
            </a:r>
          </a:p>
          <a:p>
            <a:pPr>
              <a:buFont typeface="Wingdings" pitchFamily="2" charset="2"/>
              <a:buChar char="Ø"/>
            </a:pPr>
            <a:endParaRPr lang="en-US" dirty="0" smtClean="0"/>
          </a:p>
          <a:p>
            <a:pPr>
              <a:buFont typeface="Wingdings" pitchFamily="2" charset="2"/>
              <a:buChar char="Ø"/>
            </a:pPr>
            <a:r>
              <a:rPr lang="en-US" b="1" dirty="0" smtClean="0"/>
              <a:t>P[a, m, </a:t>
            </a:r>
            <a:r>
              <a:rPr lang="en-US" b="1" dirty="0" err="1" smtClean="0"/>
              <a:t>i</a:t>
            </a:r>
            <a:r>
              <a:rPr lang="en-US" b="1" dirty="0" smtClean="0"/>
              <a:t>, e, s]= P(a | m) . P(m | </a:t>
            </a:r>
            <a:r>
              <a:rPr lang="en-US" b="1" dirty="0" err="1" smtClean="0"/>
              <a:t>i</a:t>
            </a:r>
            <a:r>
              <a:rPr lang="en-US" b="1" dirty="0" smtClean="0"/>
              <a:t>, e) . P(</a:t>
            </a:r>
            <a:r>
              <a:rPr lang="en-US" b="1" dirty="0" err="1" smtClean="0"/>
              <a:t>i</a:t>
            </a:r>
            <a:r>
              <a:rPr lang="en-US" b="1" dirty="0" smtClean="0"/>
              <a:t>) . P(e) . P(s | </a:t>
            </a:r>
            <a:r>
              <a:rPr lang="en-US" b="1" dirty="0" err="1" smtClean="0"/>
              <a:t>i</a:t>
            </a:r>
            <a:r>
              <a:rPr lang="en-US" b="1" dirty="0" smtClean="0"/>
              <a:t>)</a:t>
            </a:r>
            <a:endParaRPr lang="en-US" dirty="0" smtClean="0"/>
          </a:p>
          <a:p>
            <a:pPr>
              <a:buFont typeface="Wingdings" pitchFamily="2" charset="2"/>
              <a:buChar char="Ø"/>
            </a:pPr>
            <a:endParaRPr lang="en-US" dirty="0" smtClean="0"/>
          </a:p>
          <a:p>
            <a:pPr>
              <a:buFont typeface="Wingdings" pitchFamily="2" charset="2"/>
              <a:buChar char="Ø"/>
            </a:pPr>
            <a:r>
              <a:rPr lang="en-US" dirty="0" smtClean="0"/>
              <a:t>From the above formula,</a:t>
            </a:r>
          </a:p>
          <a:p>
            <a:endParaRPr lang="en-US" dirty="0" smtClean="0"/>
          </a:p>
          <a:p>
            <a:pPr marL="342900" indent="-342900">
              <a:buFont typeface="+mj-lt"/>
              <a:buAutoNum type="arabicPeriod"/>
            </a:pPr>
            <a:r>
              <a:rPr lang="en-US" dirty="0" smtClean="0"/>
              <a:t>P(a | m) denotes the conditional probability of the student getting admission based on the marks he has scored in the examination.</a:t>
            </a:r>
          </a:p>
          <a:p>
            <a:pPr marL="342900" indent="-342900">
              <a:buFont typeface="+mj-lt"/>
              <a:buAutoNum type="arabicPeriod"/>
            </a:pPr>
            <a:endParaRPr lang="en-US" dirty="0" smtClean="0"/>
          </a:p>
          <a:p>
            <a:pPr marL="342900" indent="-342900">
              <a:buFont typeface="+mj-lt"/>
              <a:buAutoNum type="arabicPeriod"/>
            </a:pPr>
            <a:r>
              <a:rPr lang="en-US" dirty="0" smtClean="0"/>
              <a:t>P(m | </a:t>
            </a:r>
            <a:r>
              <a:rPr lang="en-US" dirty="0" err="1" smtClean="0"/>
              <a:t>i</a:t>
            </a:r>
            <a:r>
              <a:rPr lang="en-US" dirty="0" smtClean="0"/>
              <a:t>, e) represents the marks that the student will score given his IQ level and difficulty of the Exam Level.</a:t>
            </a:r>
          </a:p>
          <a:p>
            <a:pPr marL="342900" indent="-342900">
              <a:buFont typeface="+mj-lt"/>
              <a:buAutoNum type="arabicPeriod"/>
            </a:pPr>
            <a:endParaRPr lang="en-US" dirty="0" smtClean="0"/>
          </a:p>
          <a:p>
            <a:pPr marL="342900" indent="-342900">
              <a:buFont typeface="+mj-lt"/>
              <a:buAutoNum type="arabicPeriod"/>
            </a:pPr>
            <a:r>
              <a:rPr lang="en-US" dirty="0" smtClean="0"/>
              <a:t>P(</a:t>
            </a:r>
            <a:r>
              <a:rPr lang="en-US" dirty="0" err="1" smtClean="0"/>
              <a:t>i</a:t>
            </a:r>
            <a:r>
              <a:rPr lang="en-US" dirty="0" smtClean="0"/>
              <a:t>) and P(e) represent the probability of the IQ Level and the Exam Level.</a:t>
            </a:r>
          </a:p>
          <a:p>
            <a:pPr marL="342900" indent="-342900">
              <a:buFont typeface="+mj-lt"/>
              <a:buAutoNum type="arabicPeriod"/>
            </a:pPr>
            <a:endParaRPr lang="en-US" dirty="0" smtClean="0"/>
          </a:p>
          <a:p>
            <a:pPr marL="342900" indent="-342900">
              <a:buFont typeface="+mj-lt"/>
              <a:buAutoNum type="arabicPeriod"/>
            </a:pPr>
            <a:r>
              <a:rPr lang="en-US" dirty="0" smtClean="0"/>
              <a:t>P(s | </a:t>
            </a:r>
            <a:r>
              <a:rPr lang="en-US" dirty="0" err="1" smtClean="0"/>
              <a:t>i</a:t>
            </a:r>
            <a:r>
              <a:rPr lang="en-US" dirty="0" smtClean="0"/>
              <a:t>) is the conditional probability of the student’s Aptitude Score, given his IQ Level.</a:t>
            </a:r>
          </a:p>
          <a:p>
            <a:pPr marL="342900" indent="-342900">
              <a:buFont typeface="+mj-lt"/>
              <a:buAutoNum type="arabicPeriod"/>
            </a:pPr>
            <a:endParaRPr lang="en-US" dirty="0" smtClean="0"/>
          </a:p>
          <a:p>
            <a:pPr marL="342900" indent="-342900"/>
            <a:r>
              <a:rPr lang="en-US" dirty="0" smtClean="0"/>
              <a:t>With the following probabilities calculated, we can find the Joint Probability </a:t>
            </a:r>
          </a:p>
          <a:p>
            <a:pPr marL="342900" indent="-342900"/>
            <a:r>
              <a:rPr lang="en-US" dirty="0" smtClean="0"/>
              <a:t>Distribution of the entire Bayesian Network.</a:t>
            </a: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474345"/>
            <a:ext cx="8458200" cy="1200329"/>
          </a:xfrm>
          <a:prstGeom prst="rect">
            <a:avLst/>
          </a:prstGeom>
        </p:spPr>
        <p:txBody>
          <a:bodyPr wrap="square">
            <a:spAutoFit/>
          </a:bodyPr>
          <a:lstStyle/>
          <a:p>
            <a:r>
              <a:rPr lang="en-US" b="1" dirty="0" smtClean="0"/>
              <a:t>Case 1:</a:t>
            </a:r>
            <a:r>
              <a:rPr lang="en-US" dirty="0" smtClean="0"/>
              <a:t> Calculate the probability that in spite of the exam level being difficult, the student having a low IQ level and a low Aptitude Score, manages to pass the exam and secure admission to the university.</a:t>
            </a:r>
          </a:p>
          <a:p>
            <a:endParaRPr lang="en-US" dirty="0" smtClean="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612845"/>
            <a:ext cx="8610600" cy="3416320"/>
          </a:xfrm>
          <a:prstGeom prst="rect">
            <a:avLst/>
          </a:prstGeom>
        </p:spPr>
        <p:txBody>
          <a:bodyPr wrap="square">
            <a:spAutoFit/>
          </a:bodyPr>
          <a:lstStyle/>
          <a:p>
            <a:r>
              <a:rPr lang="en-US" dirty="0" smtClean="0"/>
              <a:t>From the above word problem statement, the Joint Probability Distribution can be written as below,</a:t>
            </a:r>
          </a:p>
          <a:p>
            <a:endParaRPr lang="en-US" dirty="0" smtClean="0"/>
          </a:p>
          <a:p>
            <a:r>
              <a:rPr lang="en-US" dirty="0" smtClean="0"/>
              <a:t>P[a=1, m=1, </a:t>
            </a:r>
            <a:r>
              <a:rPr lang="en-US" dirty="0" err="1" smtClean="0"/>
              <a:t>i</a:t>
            </a:r>
            <a:r>
              <a:rPr lang="en-US" dirty="0" smtClean="0"/>
              <a:t>=0, e=1, s=0]</a:t>
            </a:r>
          </a:p>
          <a:p>
            <a:endParaRPr lang="en-US" dirty="0" smtClean="0"/>
          </a:p>
          <a:p>
            <a:r>
              <a:rPr lang="en-US" dirty="0" smtClean="0"/>
              <a:t>From the above Conditional Probability tables, the values for the given conditions are fed to the formula and is calculated as below.</a:t>
            </a:r>
          </a:p>
          <a:p>
            <a:endParaRPr lang="en-US" dirty="0" smtClean="0"/>
          </a:p>
          <a:p>
            <a:r>
              <a:rPr lang="en-US" dirty="0" smtClean="0"/>
              <a:t>P[a=1, m=1, </a:t>
            </a:r>
            <a:r>
              <a:rPr lang="en-US" dirty="0" err="1" smtClean="0"/>
              <a:t>i</a:t>
            </a:r>
            <a:r>
              <a:rPr lang="en-US" dirty="0" smtClean="0"/>
              <a:t>=0, e=0, s=0] = P(a=1 | m=1) . P(m=1 | </a:t>
            </a:r>
            <a:r>
              <a:rPr lang="en-US" dirty="0" err="1" smtClean="0"/>
              <a:t>i</a:t>
            </a:r>
            <a:r>
              <a:rPr lang="en-US" dirty="0" smtClean="0"/>
              <a:t>=0, e=1) . P(</a:t>
            </a:r>
            <a:r>
              <a:rPr lang="en-US" dirty="0" err="1" smtClean="0"/>
              <a:t>i</a:t>
            </a:r>
            <a:r>
              <a:rPr lang="en-US" dirty="0" smtClean="0"/>
              <a:t>=0) . P(e=1) . P(s=0 | </a:t>
            </a:r>
            <a:r>
              <a:rPr lang="en-US" dirty="0" err="1" smtClean="0"/>
              <a:t>i</a:t>
            </a:r>
            <a:r>
              <a:rPr lang="en-US" dirty="0" smtClean="0"/>
              <a:t>=0)</a:t>
            </a:r>
          </a:p>
          <a:p>
            <a:r>
              <a:rPr lang="en-US" dirty="0" smtClean="0"/>
              <a:t>= 0.1 * 0.1 * 0.8 * 0.3 * 0.75</a:t>
            </a:r>
          </a:p>
          <a:p>
            <a:r>
              <a:rPr lang="en-US" dirty="0" smtClean="0"/>
              <a:t>= </a:t>
            </a:r>
            <a:r>
              <a:rPr lang="en-US" b="1" dirty="0" smtClean="0"/>
              <a:t>0.0018</a:t>
            </a:r>
            <a:endParaRPr lang="en-US" dirty="0" smtClean="0"/>
          </a:p>
          <a:p>
            <a:endParaRPr lang="en-US" b="1" dirty="0" smtClean="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381000"/>
            <a:ext cx="8229600" cy="923330"/>
          </a:xfrm>
          <a:prstGeom prst="rect">
            <a:avLst/>
          </a:prstGeom>
        </p:spPr>
        <p:txBody>
          <a:bodyPr wrap="square">
            <a:spAutoFit/>
          </a:bodyPr>
          <a:lstStyle/>
          <a:p>
            <a:r>
              <a:rPr lang="en-US" b="1" dirty="0" smtClean="0"/>
              <a:t>Case 2:</a:t>
            </a:r>
            <a:r>
              <a:rPr lang="en-US" dirty="0" smtClean="0"/>
              <a:t> In another case, calculate the probability that the student has a High IQ level and Aptitude Score, the exam being easy yet fails to pass and does not secure admission to the university.</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381000"/>
            <a:ext cx="8305800" cy="4247317"/>
          </a:xfrm>
          <a:prstGeom prst="rect">
            <a:avLst/>
          </a:prstGeom>
        </p:spPr>
        <p:txBody>
          <a:bodyPr wrap="square">
            <a:spAutoFit/>
          </a:bodyPr>
          <a:lstStyle/>
          <a:p>
            <a:r>
              <a:rPr lang="en-US" dirty="0" smtClean="0"/>
              <a:t>The formula for the JPD is given by</a:t>
            </a:r>
          </a:p>
          <a:p>
            <a:endParaRPr lang="en-US" dirty="0" smtClean="0"/>
          </a:p>
          <a:p>
            <a:r>
              <a:rPr lang="en-US" dirty="0" smtClean="0"/>
              <a:t>P[a=0, m=0, </a:t>
            </a:r>
            <a:r>
              <a:rPr lang="en-US" dirty="0" err="1" smtClean="0"/>
              <a:t>i</a:t>
            </a:r>
            <a:r>
              <a:rPr lang="en-US" dirty="0" smtClean="0"/>
              <a:t>=1, e=0, s=1]</a:t>
            </a:r>
          </a:p>
          <a:p>
            <a:endParaRPr lang="en-US" dirty="0" smtClean="0"/>
          </a:p>
          <a:p>
            <a:r>
              <a:rPr lang="en-US" dirty="0" smtClean="0"/>
              <a:t>Thus,</a:t>
            </a:r>
          </a:p>
          <a:p>
            <a:endParaRPr lang="en-US" dirty="0" smtClean="0"/>
          </a:p>
          <a:p>
            <a:r>
              <a:rPr lang="en-US" dirty="0" smtClean="0"/>
              <a:t>P[a=0, m=0, </a:t>
            </a:r>
            <a:r>
              <a:rPr lang="en-US" dirty="0" err="1" smtClean="0"/>
              <a:t>i</a:t>
            </a:r>
            <a:r>
              <a:rPr lang="en-US" dirty="0" smtClean="0"/>
              <a:t>=1, e=0, s=1]= P(a=0 | m=0) . P(m=0 | </a:t>
            </a:r>
            <a:r>
              <a:rPr lang="en-US" dirty="0" err="1" smtClean="0"/>
              <a:t>i</a:t>
            </a:r>
            <a:r>
              <a:rPr lang="en-US" dirty="0" smtClean="0"/>
              <a:t>=1, e=0) . P(</a:t>
            </a:r>
            <a:r>
              <a:rPr lang="en-US" dirty="0" err="1" smtClean="0"/>
              <a:t>i</a:t>
            </a:r>
            <a:r>
              <a:rPr lang="en-US" dirty="0" smtClean="0"/>
              <a:t>=1) . P(e=0) . P(s=1 | </a:t>
            </a:r>
            <a:r>
              <a:rPr lang="en-US" dirty="0" err="1" smtClean="0"/>
              <a:t>i</a:t>
            </a:r>
            <a:r>
              <a:rPr lang="en-US" dirty="0" smtClean="0"/>
              <a:t>=1)</a:t>
            </a:r>
          </a:p>
          <a:p>
            <a:endParaRPr lang="en-US" dirty="0" smtClean="0"/>
          </a:p>
          <a:p>
            <a:r>
              <a:rPr lang="en-US" dirty="0" smtClean="0"/>
              <a:t>= 0.6 * 0.5 * 0.2 * 0.7 * 0.6</a:t>
            </a:r>
          </a:p>
          <a:p>
            <a:endParaRPr lang="en-US" dirty="0" smtClean="0"/>
          </a:p>
          <a:p>
            <a:r>
              <a:rPr lang="en-US" dirty="0" smtClean="0"/>
              <a:t>= </a:t>
            </a:r>
            <a:r>
              <a:rPr lang="en-US" b="1" dirty="0" smtClean="0"/>
              <a:t>0.0252</a:t>
            </a:r>
            <a:endParaRPr lang="en-US" dirty="0" smtClean="0"/>
          </a:p>
          <a:p>
            <a:endParaRPr lang="en-US" dirty="0" smtClean="0"/>
          </a:p>
          <a:p>
            <a:r>
              <a:rPr lang="en-US" dirty="0" smtClean="0"/>
              <a:t>Hence, in this way, we can make use of Bayesian Networks and Probability tables to calculate the probability for various possible events that occur.</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533400" y="990600"/>
            <a:ext cx="7924800" cy="3714750"/>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609600"/>
            <a:ext cx="7848600" cy="1200329"/>
          </a:xfrm>
          <a:prstGeom prst="rect">
            <a:avLst/>
          </a:prstGeom>
        </p:spPr>
        <p:txBody>
          <a:bodyPr wrap="square">
            <a:spAutoFit/>
          </a:bodyPr>
          <a:lstStyle/>
          <a:p>
            <a:r>
              <a:rPr lang="en-US" b="1" dirty="0" smtClean="0"/>
              <a:t>Simpson’s Paradox:</a:t>
            </a:r>
            <a:br>
              <a:rPr lang="en-US" b="1" dirty="0" smtClean="0"/>
            </a:br>
            <a:endParaRPr lang="en-US" b="1" dirty="0" smtClean="0"/>
          </a:p>
          <a:p>
            <a:r>
              <a:rPr lang="en-US" dirty="0" smtClean="0"/>
              <a:t>A trend or result that is present when data is put into groups that reverses or disappears when the data is combined.</a:t>
            </a:r>
            <a:endParaRPr lang="en-US" dirty="0"/>
          </a:p>
        </p:txBody>
      </p:sp>
      <p:pic>
        <p:nvPicPr>
          <p:cNvPr id="4101" name="Picture 5" descr="https://miro.medium.com/max/700/1*8tP_5zRKNAyVSeexu7RJZg.png"/>
          <p:cNvPicPr>
            <a:picLocks noChangeAspect="1" noChangeArrowheads="1"/>
          </p:cNvPicPr>
          <p:nvPr/>
        </p:nvPicPr>
        <p:blipFill>
          <a:blip r:embed="rId2" cstate="print"/>
          <a:srcRect/>
          <a:stretch>
            <a:fillRect/>
          </a:stretch>
        </p:blipFill>
        <p:spPr bwMode="auto">
          <a:xfrm>
            <a:off x="1143000" y="2590800"/>
            <a:ext cx="6667500" cy="3000376"/>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457200"/>
            <a:ext cx="8458200" cy="1569660"/>
          </a:xfrm>
          <a:prstGeom prst="rect">
            <a:avLst/>
          </a:prstGeom>
        </p:spPr>
        <p:txBody>
          <a:bodyPr wrap="square">
            <a:spAutoFit/>
          </a:bodyPr>
          <a:lstStyle/>
          <a:p>
            <a:r>
              <a:rPr lang="en-US" sz="2400" b="1" dirty="0" smtClean="0"/>
              <a:t>Strawberry </a:t>
            </a:r>
            <a:r>
              <a:rPr lang="en-US" sz="2400" b="1" dirty="0" err="1" smtClean="0"/>
              <a:t>vs</a:t>
            </a:r>
            <a:r>
              <a:rPr lang="en-US" sz="2400" b="1" dirty="0" smtClean="0"/>
              <a:t> Peach</a:t>
            </a:r>
          </a:p>
          <a:p>
            <a:r>
              <a:rPr lang="en-US" dirty="0" smtClean="0"/>
              <a:t>Suppose we’re in the soft drinks industry and we’re trying to choose between two new </a:t>
            </a:r>
            <a:r>
              <a:rPr lang="en-US" dirty="0" err="1" smtClean="0"/>
              <a:t>flavours</a:t>
            </a:r>
            <a:r>
              <a:rPr lang="en-US" dirty="0" smtClean="0"/>
              <a:t> we’ve produced. We could sample public opinion on the two </a:t>
            </a:r>
            <a:r>
              <a:rPr lang="en-US" dirty="0" err="1" smtClean="0"/>
              <a:t>flavours</a:t>
            </a:r>
            <a:r>
              <a:rPr lang="en-US" dirty="0" smtClean="0"/>
              <a:t> — let’s say we choose to do so by setting up two sampling stalls for each flavour in a busy area and asking 1000 people at each stall if they enjoy the new flavour.</a:t>
            </a:r>
            <a:endParaRPr lang="en-US" dirty="0"/>
          </a:p>
        </p:txBody>
      </p:sp>
      <p:pic>
        <p:nvPicPr>
          <p:cNvPr id="35842" name="Picture 2" descr="https://miro.medium.com/max/425/1*XBDrcDyA8TO-ZlSlegLxgw.jpeg"/>
          <p:cNvPicPr>
            <a:picLocks noChangeAspect="1" noChangeArrowheads="1"/>
          </p:cNvPicPr>
          <p:nvPr/>
        </p:nvPicPr>
        <p:blipFill>
          <a:blip r:embed="rId2" cstate="print"/>
          <a:srcRect/>
          <a:stretch>
            <a:fillRect/>
          </a:stretch>
        </p:blipFill>
        <p:spPr bwMode="auto">
          <a:xfrm>
            <a:off x="1905000" y="2057400"/>
            <a:ext cx="4572000" cy="2775474"/>
          </a:xfrm>
          <a:prstGeom prst="rect">
            <a:avLst/>
          </a:prstGeom>
          <a:noFill/>
        </p:spPr>
      </p:pic>
      <p:sp>
        <p:nvSpPr>
          <p:cNvPr id="4" name="Rectangle 3"/>
          <p:cNvSpPr/>
          <p:nvPr/>
        </p:nvSpPr>
        <p:spPr>
          <a:xfrm>
            <a:off x="609600" y="4953000"/>
            <a:ext cx="7848600" cy="1200329"/>
          </a:xfrm>
          <a:prstGeom prst="rect">
            <a:avLst/>
          </a:prstGeom>
        </p:spPr>
        <p:txBody>
          <a:bodyPr wrap="square">
            <a:spAutoFit/>
          </a:bodyPr>
          <a:lstStyle/>
          <a:p>
            <a:r>
              <a:rPr lang="en-US" b="1" dirty="0" smtClean="0"/>
              <a:t>Inference: </a:t>
            </a:r>
          </a:p>
          <a:p>
            <a:r>
              <a:rPr lang="en-US" dirty="0" smtClean="0"/>
              <a:t>We can see that 80% of people enjoyed ‘Sinful Strawberry’ whereas only 75% of people enjoyed ‘Passionate Peach’. So ‘Sinful Strawberry’ is more likely to be the preferred flavour.</a:t>
            </a:r>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381000"/>
            <a:ext cx="8458200" cy="923330"/>
          </a:xfrm>
          <a:prstGeom prst="rect">
            <a:avLst/>
          </a:prstGeom>
        </p:spPr>
        <p:txBody>
          <a:bodyPr wrap="square">
            <a:spAutoFit/>
          </a:bodyPr>
          <a:lstStyle/>
          <a:p>
            <a:r>
              <a:rPr lang="en-US" dirty="0" smtClean="0"/>
              <a:t>Now, suppose our marketing team collected some other information while conducting the survey, such as the sex of the person sampling the drink. What happens if we split our data up by sex?</a:t>
            </a:r>
            <a:endParaRPr lang="en-US" dirty="0"/>
          </a:p>
        </p:txBody>
      </p:sp>
      <p:pic>
        <p:nvPicPr>
          <p:cNvPr id="36866" name="Picture 2" descr="https://miro.medium.com/max/700/1*OpQXtdEmKYOUAY8MYOQzlw.jpeg"/>
          <p:cNvPicPr>
            <a:picLocks noChangeAspect="1" noChangeArrowheads="1"/>
          </p:cNvPicPr>
          <p:nvPr/>
        </p:nvPicPr>
        <p:blipFill>
          <a:blip r:embed="rId2" cstate="print"/>
          <a:srcRect/>
          <a:stretch>
            <a:fillRect/>
          </a:stretch>
        </p:blipFill>
        <p:spPr bwMode="auto">
          <a:xfrm>
            <a:off x="990600" y="1371600"/>
            <a:ext cx="6667500" cy="2543175"/>
          </a:xfrm>
          <a:prstGeom prst="rect">
            <a:avLst/>
          </a:prstGeom>
          <a:noFill/>
        </p:spPr>
      </p:pic>
      <p:sp>
        <p:nvSpPr>
          <p:cNvPr id="4" name="Rectangle 3"/>
          <p:cNvSpPr/>
          <p:nvPr/>
        </p:nvSpPr>
        <p:spPr>
          <a:xfrm>
            <a:off x="457200" y="4265474"/>
            <a:ext cx="8153400" cy="1754326"/>
          </a:xfrm>
          <a:prstGeom prst="rect">
            <a:avLst/>
          </a:prstGeom>
        </p:spPr>
        <p:txBody>
          <a:bodyPr wrap="square">
            <a:spAutoFit/>
          </a:bodyPr>
          <a:lstStyle/>
          <a:p>
            <a:r>
              <a:rPr lang="en-US" dirty="0" smtClean="0"/>
              <a:t>This suggests that 84.4% of men and 40% of women liked ‘Sinful Strawberry’ whereas 85.7% of men and 50% of women liked ‘Passionate Peach’. If we stop to think, this might seem a little strange: according to our sample data, generally people prefer ‘Sinful Strawberry’, but both men and women separately prefer ‘Passionate Peach’. This is an example of Simpson’s Paradox!</a:t>
            </a:r>
            <a:br>
              <a:rPr lang="en-US" dirty="0" smtClean="0"/>
            </a:b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609600" y="590550"/>
            <a:ext cx="7924800" cy="5676900"/>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457200" y="381000"/>
            <a:ext cx="8237901" cy="4343400"/>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381000" y="533400"/>
            <a:ext cx="8541428" cy="2209800"/>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335846"/>
            <a:ext cx="8534400" cy="4247317"/>
          </a:xfrm>
          <a:prstGeom prst="rect">
            <a:avLst/>
          </a:prstGeom>
        </p:spPr>
        <p:txBody>
          <a:bodyPr wrap="square">
            <a:spAutoFit/>
          </a:bodyPr>
          <a:lstStyle/>
          <a:p>
            <a:r>
              <a:rPr lang="en-US" b="1" dirty="0" smtClean="0"/>
              <a:t>Lurking variables</a:t>
            </a:r>
          </a:p>
          <a:p>
            <a:r>
              <a:rPr lang="en-US" dirty="0" smtClean="0"/>
              <a:t>Simpson’s paradox arises when there are hidden variables that split data into multiple separate distributions. Such a hidden variable is aptly referred to as a </a:t>
            </a:r>
            <a:r>
              <a:rPr lang="en-US" b="1" dirty="0" smtClean="0"/>
              <a:t>lurking variable</a:t>
            </a:r>
            <a:r>
              <a:rPr lang="en-US" dirty="0" smtClean="0"/>
              <a:t>, and they can often be difficult to identify. Luckily, this is not the case in our soft drink example, and our marketing team should quickly be able to see that the sex of the person sampling the new </a:t>
            </a:r>
            <a:r>
              <a:rPr lang="en-US" dirty="0" err="1" smtClean="0"/>
              <a:t>flavours</a:t>
            </a:r>
            <a:r>
              <a:rPr lang="en-US" dirty="0" smtClean="0"/>
              <a:t> is affecting their opinion.</a:t>
            </a:r>
          </a:p>
          <a:p>
            <a:r>
              <a:rPr lang="en-US" dirty="0" smtClean="0"/>
              <a:t>One way the paradox can be explained is by considering the lurking variable (sex) and a little bit of probability theory:</a:t>
            </a:r>
          </a:p>
          <a:p>
            <a:endParaRPr lang="en-US" dirty="0" smtClean="0"/>
          </a:p>
          <a:p>
            <a:r>
              <a:rPr lang="en-US" dirty="0" smtClean="0"/>
              <a:t>P(Liked Strawberry) = P(Liked Strawberry | Man)P(Man) + P(Liked Strawberry | Woman)P(Woman)</a:t>
            </a:r>
          </a:p>
          <a:p>
            <a:r>
              <a:rPr lang="en-US" dirty="0" smtClean="0"/>
              <a:t>800/1000 = (760/900)×(900/1000) + (40/100)×(100/1000)</a:t>
            </a:r>
          </a:p>
          <a:p>
            <a:endParaRPr lang="en-US" dirty="0" smtClean="0"/>
          </a:p>
          <a:p>
            <a:r>
              <a:rPr lang="en-US" dirty="0" smtClean="0"/>
              <a:t>P(Liked Peach) = P(Liked Peach | Man)P(Man) + P(Liked Peach | Woman)P(Woman)</a:t>
            </a:r>
          </a:p>
          <a:p>
            <a:r>
              <a:rPr lang="en-US" dirty="0" smtClean="0"/>
              <a:t>750/1000 = (600/700)×(700/1000) + (150/300)×(300/1000)</a:t>
            </a: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artha.banerjee\Desktop\1.jpg"/>
          <p:cNvPicPr>
            <a:picLocks noChangeAspect="1" noChangeArrowheads="1"/>
          </p:cNvPicPr>
          <p:nvPr/>
        </p:nvPicPr>
        <p:blipFill>
          <a:blip r:embed="rId2" cstate="print"/>
          <a:srcRect/>
          <a:stretch>
            <a:fillRect/>
          </a:stretch>
        </p:blipFill>
        <p:spPr bwMode="auto">
          <a:xfrm>
            <a:off x="228600" y="557213"/>
            <a:ext cx="8687597" cy="5462587"/>
          </a:xfrm>
          <a:prstGeom prst="rect">
            <a:avLst/>
          </a:prstGeom>
          <a:noFill/>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partha.banerjee\Desktop\2.jpg"/>
          <p:cNvPicPr>
            <a:picLocks noChangeAspect="1" noChangeArrowheads="1"/>
          </p:cNvPicPr>
          <p:nvPr/>
        </p:nvPicPr>
        <p:blipFill>
          <a:blip r:embed="rId2" cstate="print"/>
          <a:srcRect/>
          <a:stretch>
            <a:fillRect/>
          </a:stretch>
        </p:blipFill>
        <p:spPr bwMode="auto">
          <a:xfrm>
            <a:off x="304800" y="533400"/>
            <a:ext cx="8588587" cy="3657600"/>
          </a:xfrm>
          <a:prstGeom prst="rect">
            <a:avLst/>
          </a:prstGeom>
          <a:noFill/>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partha.banerjee\Desktop\new.jpg"/>
          <p:cNvPicPr>
            <a:picLocks noChangeAspect="1" noChangeArrowheads="1"/>
          </p:cNvPicPr>
          <p:nvPr/>
        </p:nvPicPr>
        <p:blipFill>
          <a:blip r:embed="rId2" cstate="print"/>
          <a:srcRect/>
          <a:stretch>
            <a:fillRect/>
          </a:stretch>
        </p:blipFill>
        <p:spPr bwMode="auto">
          <a:xfrm>
            <a:off x="609600" y="228600"/>
            <a:ext cx="7965658" cy="6286500"/>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152400" y="1066800"/>
            <a:ext cx="8534400" cy="2206412"/>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tha.banerjee\Desktop\Untitled.jpg"/>
          <p:cNvPicPr>
            <a:picLocks noChangeAspect="1" noChangeArrowheads="1"/>
          </p:cNvPicPr>
          <p:nvPr/>
        </p:nvPicPr>
        <p:blipFill>
          <a:blip r:embed="rId2" cstate="print"/>
          <a:srcRect/>
          <a:stretch>
            <a:fillRect/>
          </a:stretch>
        </p:blipFill>
        <p:spPr bwMode="auto">
          <a:xfrm>
            <a:off x="728662" y="213963"/>
            <a:ext cx="7729538" cy="6170840"/>
          </a:xfrm>
          <a:prstGeom prst="rect">
            <a:avLst/>
          </a:prstGeom>
          <a:noFill/>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partha.banerjee\Desktop\4.jpg"/>
          <p:cNvPicPr>
            <a:picLocks noChangeAspect="1" noChangeArrowheads="1"/>
          </p:cNvPicPr>
          <p:nvPr/>
        </p:nvPicPr>
        <p:blipFill>
          <a:blip r:embed="rId2" cstate="print"/>
          <a:srcRect/>
          <a:stretch>
            <a:fillRect/>
          </a:stretch>
        </p:blipFill>
        <p:spPr bwMode="auto">
          <a:xfrm>
            <a:off x="77308" y="152400"/>
            <a:ext cx="8990492" cy="6324600"/>
          </a:xfrm>
          <a:prstGeom prst="rect">
            <a:avLst/>
          </a:prstGeo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artha.banerjee\Desktop\5.jpg"/>
          <p:cNvPicPr>
            <a:picLocks noChangeAspect="1" noChangeArrowheads="1"/>
          </p:cNvPicPr>
          <p:nvPr/>
        </p:nvPicPr>
        <p:blipFill>
          <a:blip r:embed="rId2" cstate="print"/>
          <a:srcRect/>
          <a:stretch>
            <a:fillRect/>
          </a:stretch>
        </p:blipFill>
        <p:spPr bwMode="auto">
          <a:xfrm>
            <a:off x="531928" y="219075"/>
            <a:ext cx="8078672" cy="6486525"/>
          </a:xfrm>
          <a:prstGeom prst="rect">
            <a:avLst/>
          </a:prstGeo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304800" y="533400"/>
            <a:ext cx="8548497" cy="4114800"/>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914400" y="152400"/>
            <a:ext cx="7062787" cy="6279001"/>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437010" y="457200"/>
            <a:ext cx="8325990" cy="5181600"/>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757238" y="714375"/>
            <a:ext cx="7629525" cy="5429250"/>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321091" y="457200"/>
            <a:ext cx="8441909" cy="4876800"/>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51752" y="838200"/>
            <a:ext cx="8939848" cy="2819400"/>
          </a:xfrm>
          <a:prstGeom prst="rect">
            <a:avLst/>
          </a:prstGeom>
          <a:noFill/>
          <a:ln w="9525">
            <a:noFill/>
            <a:miter lim="800000"/>
            <a:headEnd/>
            <a:tailEnd/>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304800" y="381000"/>
            <a:ext cx="8610600" cy="5307239"/>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114300" y="457200"/>
            <a:ext cx="8877300" cy="5448300"/>
          </a:xfrm>
          <a:prstGeom prst="rect">
            <a:avLst/>
          </a:prstGeom>
          <a:noFill/>
          <a:ln w="9525">
            <a:no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381000" y="304800"/>
            <a:ext cx="8442290" cy="5410200"/>
          </a:xfrm>
          <a:prstGeom prst="rect">
            <a:avLst/>
          </a:prstGeom>
          <a:no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srcRect/>
          <a:stretch>
            <a:fillRect/>
          </a:stretch>
        </p:blipFill>
        <p:spPr bwMode="auto">
          <a:xfrm>
            <a:off x="762000" y="152400"/>
            <a:ext cx="7543800" cy="6426200"/>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srcRect/>
          <a:stretch>
            <a:fillRect/>
          </a:stretch>
        </p:blipFill>
        <p:spPr bwMode="auto">
          <a:xfrm>
            <a:off x="381000" y="304800"/>
            <a:ext cx="8458200" cy="5962144"/>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srcRect/>
          <a:stretch>
            <a:fillRect/>
          </a:stretch>
        </p:blipFill>
        <p:spPr bwMode="auto">
          <a:xfrm>
            <a:off x="1557338" y="74971"/>
            <a:ext cx="5986462" cy="6630629"/>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srcRect/>
          <a:stretch>
            <a:fillRect/>
          </a:stretch>
        </p:blipFill>
        <p:spPr bwMode="auto">
          <a:xfrm>
            <a:off x="1257300" y="304800"/>
            <a:ext cx="6912864" cy="6172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srcRect/>
          <a:stretch>
            <a:fillRect/>
          </a:stretch>
        </p:blipFill>
        <p:spPr bwMode="auto">
          <a:xfrm>
            <a:off x="381000" y="457200"/>
            <a:ext cx="8409590" cy="5638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cstate="print"/>
          <a:srcRect/>
          <a:stretch>
            <a:fillRect/>
          </a:stretch>
        </p:blipFill>
        <p:spPr bwMode="auto">
          <a:xfrm>
            <a:off x="449048" y="381000"/>
            <a:ext cx="8313952" cy="5638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cstate="print"/>
          <a:srcRect/>
          <a:stretch>
            <a:fillRect/>
          </a:stretch>
        </p:blipFill>
        <p:spPr bwMode="auto">
          <a:xfrm>
            <a:off x="609600" y="381000"/>
            <a:ext cx="7435788" cy="3505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cstate="print"/>
          <a:srcRect/>
          <a:stretch>
            <a:fillRect/>
          </a:stretch>
        </p:blipFill>
        <p:spPr bwMode="auto">
          <a:xfrm>
            <a:off x="1314450" y="238125"/>
            <a:ext cx="6515100" cy="6381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cstate="print"/>
          <a:srcRect/>
          <a:stretch>
            <a:fillRect/>
          </a:stretch>
        </p:blipFill>
        <p:spPr bwMode="auto">
          <a:xfrm>
            <a:off x="457200" y="457200"/>
            <a:ext cx="8077200" cy="542669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142875" y="762000"/>
            <a:ext cx="8772525" cy="3114675"/>
          </a:xfrm>
          <a:prstGeom prst="rect">
            <a:avLst/>
          </a:prstGeom>
          <a:noFill/>
          <a:ln w="9525">
            <a:noFill/>
            <a:miter lim="800000"/>
            <a:headEnd/>
            <a:tailEnd/>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Users\partha.banerjee\Desktop\Untitled.jpg"/>
          <p:cNvPicPr>
            <a:picLocks noChangeAspect="1" noChangeArrowheads="1"/>
          </p:cNvPicPr>
          <p:nvPr/>
        </p:nvPicPr>
        <p:blipFill>
          <a:blip r:embed="rId2" cstate="print"/>
          <a:srcRect/>
          <a:stretch>
            <a:fillRect/>
          </a:stretch>
        </p:blipFill>
        <p:spPr bwMode="auto">
          <a:xfrm>
            <a:off x="488646" y="766763"/>
            <a:ext cx="8198154" cy="4719637"/>
          </a:xfrm>
          <a:prstGeom prst="rect">
            <a:avLst/>
          </a:prstGeom>
          <a:noFill/>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533400" y="304800"/>
            <a:ext cx="8001000" cy="62569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138113" y="666750"/>
            <a:ext cx="8867775" cy="5524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304800" y="838200"/>
            <a:ext cx="8382000" cy="42512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228600" y="990600"/>
            <a:ext cx="8667750" cy="471467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228600" y="1752600"/>
            <a:ext cx="8610600" cy="314566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257175" y="914400"/>
            <a:ext cx="8658225" cy="340339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srcRect/>
          <a:stretch>
            <a:fillRect/>
          </a:stretch>
        </p:blipFill>
        <p:spPr bwMode="auto">
          <a:xfrm>
            <a:off x="228600" y="1066800"/>
            <a:ext cx="8617175" cy="36528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srcRect/>
          <a:stretch>
            <a:fillRect/>
          </a:stretch>
        </p:blipFill>
        <p:spPr bwMode="auto">
          <a:xfrm>
            <a:off x="341836" y="595313"/>
            <a:ext cx="8497364" cy="52720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srcRect/>
          <a:stretch>
            <a:fillRect/>
          </a:stretch>
        </p:blipFill>
        <p:spPr bwMode="auto">
          <a:xfrm>
            <a:off x="228600" y="1157288"/>
            <a:ext cx="8686800" cy="428500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srcRect/>
          <a:stretch>
            <a:fillRect/>
          </a:stretch>
        </p:blipFill>
        <p:spPr bwMode="auto">
          <a:xfrm>
            <a:off x="161925" y="990600"/>
            <a:ext cx="8820150" cy="3714750"/>
          </a:xfrm>
          <a:prstGeom prst="rect">
            <a:avLst/>
          </a:prstGeom>
          <a:noFill/>
          <a:ln w="9525">
            <a:noFill/>
            <a:miter lim="800000"/>
            <a:headEnd/>
            <a:tailEnd/>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srcRect/>
          <a:stretch>
            <a:fillRect/>
          </a:stretch>
        </p:blipFill>
        <p:spPr bwMode="auto">
          <a:xfrm>
            <a:off x="200025" y="1143000"/>
            <a:ext cx="8791575" cy="3476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srcRect/>
          <a:stretch>
            <a:fillRect/>
          </a:stretch>
        </p:blipFill>
        <p:spPr bwMode="auto">
          <a:xfrm>
            <a:off x="76200" y="1500188"/>
            <a:ext cx="8915400" cy="3857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cstate="print"/>
          <a:srcRect/>
          <a:stretch>
            <a:fillRect/>
          </a:stretch>
        </p:blipFill>
        <p:spPr bwMode="auto">
          <a:xfrm>
            <a:off x="228600" y="685800"/>
            <a:ext cx="8686800" cy="447285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cstate="print"/>
          <a:srcRect/>
          <a:stretch>
            <a:fillRect/>
          </a:stretch>
        </p:blipFill>
        <p:spPr bwMode="auto">
          <a:xfrm>
            <a:off x="228600" y="685800"/>
            <a:ext cx="8686800" cy="475383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cstate="print"/>
          <a:srcRect/>
          <a:stretch>
            <a:fillRect/>
          </a:stretch>
        </p:blipFill>
        <p:spPr bwMode="auto">
          <a:xfrm>
            <a:off x="376238" y="990600"/>
            <a:ext cx="8391525" cy="3524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cstate="print"/>
          <a:srcRect/>
          <a:stretch>
            <a:fillRect/>
          </a:stretch>
        </p:blipFill>
        <p:spPr bwMode="auto">
          <a:xfrm>
            <a:off x="195263" y="1138238"/>
            <a:ext cx="8753475" cy="4581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cstate="print"/>
          <a:srcRect/>
          <a:stretch>
            <a:fillRect/>
          </a:stretch>
        </p:blipFill>
        <p:spPr bwMode="auto">
          <a:xfrm>
            <a:off x="142875" y="685800"/>
            <a:ext cx="8858250" cy="4695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cstate="print"/>
          <a:srcRect/>
          <a:stretch>
            <a:fillRect/>
          </a:stretch>
        </p:blipFill>
        <p:spPr bwMode="auto">
          <a:xfrm>
            <a:off x="95250" y="1400175"/>
            <a:ext cx="8953500" cy="4057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cstate="print"/>
          <a:srcRect/>
          <a:stretch>
            <a:fillRect/>
          </a:stretch>
        </p:blipFill>
        <p:spPr bwMode="auto">
          <a:xfrm>
            <a:off x="152400" y="619125"/>
            <a:ext cx="8839200" cy="5524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228600" y="833438"/>
            <a:ext cx="8686800" cy="5191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204788" y="781050"/>
            <a:ext cx="8734425" cy="5295900"/>
          </a:xfrm>
          <a:prstGeom prst="rect">
            <a:avLst/>
          </a:prstGeom>
          <a:noFill/>
          <a:ln w="9525">
            <a:noFill/>
            <a:miter lim="800000"/>
            <a:headEnd/>
            <a:tailEnd/>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176213" y="647700"/>
            <a:ext cx="8791575" cy="5562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260</TotalTime>
  <Words>933</Words>
  <Application>Microsoft Office PowerPoint</Application>
  <PresentationFormat>On-screen Show (4:3)</PresentationFormat>
  <Paragraphs>78</Paragraphs>
  <Slides>90</Slides>
  <Notes>0</Notes>
  <HiddenSlides>0</HiddenSlides>
  <MMClips>0</MMClips>
  <ScaleCrop>false</ScaleCrop>
  <HeadingPairs>
    <vt:vector size="4" baseType="variant">
      <vt:variant>
        <vt:lpstr>Theme</vt:lpstr>
      </vt:variant>
      <vt:variant>
        <vt:i4>1</vt:i4>
      </vt:variant>
      <vt:variant>
        <vt:lpstr>Slide Titles</vt:lpstr>
      </vt:variant>
      <vt:variant>
        <vt:i4>90</vt:i4>
      </vt:variant>
    </vt:vector>
  </HeadingPairs>
  <TitlesOfParts>
    <vt:vector size="91"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partha banerjee</dc:creator>
  <cp:lastModifiedBy>partha.banerjee</cp:lastModifiedBy>
  <cp:revision>22</cp:revision>
  <dcterms:created xsi:type="dcterms:W3CDTF">2006-08-16T00:00:00Z</dcterms:created>
  <dcterms:modified xsi:type="dcterms:W3CDTF">2023-02-13T04:28:08Z</dcterms:modified>
</cp:coreProperties>
</file>